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62" r:id="rId69"/>
    <p:sldId id="463" r:id="rId70"/>
    <p:sldId id="452" r:id="rId71"/>
    <p:sldId id="32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62" d="100"/>
          <a:sy n="62" d="100"/>
        </p:scale>
        <p:origin x="828"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3/16/2022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3/16/2022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9888034" cy="758669"/>
          </a:xfrm>
        </p:spPr>
        <p:txBody>
          <a:bodyPr/>
          <a:lstStyle/>
          <a:p>
            <a:r>
              <a:rPr lang="en-US" dirty="0"/>
              <a:t>Possible Model BIP</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80698" y="4189443"/>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60863" y="424906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3155815" y="484651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78896" y="5491468"/>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820D54-AB7C-4080-93E0-AA4F3ECE75D6}"/>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15" name="Rectangle 14">
            <a:extLst>
              <a:ext uri="{FF2B5EF4-FFF2-40B4-BE49-F238E27FC236}">
                <a16:creationId xmlns:a16="http://schemas.microsoft.com/office/drawing/2014/main" id="{A301B4F0-5A4E-47D7-A112-5B48FBC2EA2D}"/>
              </a:ext>
            </a:extLst>
          </p:cNvPr>
          <p:cNvSpPr/>
          <p:nvPr/>
        </p:nvSpPr>
        <p:spPr>
          <a:xfrm>
            <a:off x="6643323"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6D8AC1-B6E1-4471-8430-D869C3B232E5}"/>
              </a:ext>
            </a:extLst>
          </p:cNvPr>
          <p:cNvSpPr/>
          <p:nvPr/>
        </p:nvSpPr>
        <p:spPr>
          <a:xfrm>
            <a:off x="7753777"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432AAD0-3EBC-4D51-8E51-7EECAFE027AA}"/>
              </a:ext>
            </a:extLst>
          </p:cNvPr>
          <p:cNvSpPr/>
          <p:nvPr/>
        </p:nvSpPr>
        <p:spPr>
          <a:xfrm>
            <a:off x="9993449"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C89485-1EEA-4D43-8E88-84E3AD110CF2}"/>
              </a:ext>
            </a:extLst>
          </p:cNvPr>
          <p:cNvSpPr/>
          <p:nvPr/>
        </p:nvSpPr>
        <p:spPr>
          <a:xfrm>
            <a:off x="8277555"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E0E203-DFFC-4468-A2B0-9FB014FF403C}"/>
              </a:ext>
            </a:extLst>
          </p:cNvPr>
          <p:cNvSpPr/>
          <p:nvPr/>
        </p:nvSpPr>
        <p:spPr>
          <a:xfrm>
            <a:off x="7979927" y="181099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D996B4C-0980-40EA-A3C1-6AA9CBB58518}"/>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745D38B-06B7-481D-861A-7937CBADB61F}"/>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E98673-AF74-48D7-8AFA-70C783380C21}"/>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27" name="TextBox 26">
            <a:extLst>
              <a:ext uri="{FF2B5EF4-FFF2-40B4-BE49-F238E27FC236}">
                <a16:creationId xmlns:a16="http://schemas.microsoft.com/office/drawing/2014/main" id="{B0F7D76F-2B47-4833-9827-B517DBE209B1}"/>
              </a:ext>
            </a:extLst>
          </p:cNvPr>
          <p:cNvSpPr txBox="1"/>
          <p:nvPr/>
        </p:nvSpPr>
        <p:spPr>
          <a:xfrm>
            <a:off x="9105899" y="3452118"/>
            <a:ext cx="1743611" cy="369332"/>
          </a:xfrm>
          <a:prstGeom prst="rect">
            <a:avLst/>
          </a:prstGeom>
          <a:noFill/>
        </p:spPr>
        <p:txBody>
          <a:bodyPr wrap="square" rtlCol="0">
            <a:spAutoFit/>
          </a:bodyPr>
          <a:lstStyle/>
          <a:p>
            <a:r>
              <a:rPr lang="en-US" dirty="0"/>
              <a:t>Diffusion/Drift</a:t>
            </a:r>
          </a:p>
        </p:txBody>
      </p:sp>
      <p:sp>
        <p:nvSpPr>
          <p:cNvPr id="28" name="Arrow: Right 27">
            <a:extLst>
              <a:ext uri="{FF2B5EF4-FFF2-40B4-BE49-F238E27FC236}">
                <a16:creationId xmlns:a16="http://schemas.microsoft.com/office/drawing/2014/main" id="{C967CF1D-D005-4778-99DC-60A7AEDEE1F7}"/>
              </a:ext>
            </a:extLst>
          </p:cNvPr>
          <p:cNvSpPr/>
          <p:nvPr/>
        </p:nvSpPr>
        <p:spPr>
          <a:xfrm rot="5400000">
            <a:off x="8286156" y="3308827"/>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7CA8F0-65F7-4342-9268-8EF5FBA52107}"/>
              </a:ext>
            </a:extLst>
          </p:cNvPr>
          <p:cNvSpPr/>
          <p:nvPr/>
        </p:nvSpPr>
        <p:spPr>
          <a:xfrm>
            <a:off x="6643323" y="4220849"/>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144239C-BDF8-468D-9C29-1865C60F03C6}"/>
              </a:ext>
            </a:extLst>
          </p:cNvPr>
          <p:cNvSpPr/>
          <p:nvPr/>
        </p:nvSpPr>
        <p:spPr>
          <a:xfrm>
            <a:off x="7753777" y="430048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8EB0B2-E79D-4424-A8B1-8B40365C2837}"/>
              </a:ext>
            </a:extLst>
          </p:cNvPr>
          <p:cNvSpPr/>
          <p:nvPr/>
        </p:nvSpPr>
        <p:spPr>
          <a:xfrm>
            <a:off x="8954676" y="484916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CCEE77-F20C-4304-98CC-9ABE4BBA390B}"/>
              </a:ext>
            </a:extLst>
          </p:cNvPr>
          <p:cNvSpPr/>
          <p:nvPr/>
        </p:nvSpPr>
        <p:spPr>
          <a:xfrm>
            <a:off x="8277555" y="550589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E3CC8F-5753-4C69-B493-13D7A57C8670}"/>
              </a:ext>
            </a:extLst>
          </p:cNvPr>
          <p:cNvSpPr/>
          <p:nvPr/>
        </p:nvSpPr>
        <p:spPr>
          <a:xfrm>
            <a:off x="7979927" y="491518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D523644-6856-46E7-9525-1A5FFCDA46B3}"/>
              </a:ext>
            </a:extLst>
          </p:cNvPr>
          <p:cNvSpPr/>
          <p:nvPr/>
        </p:nvSpPr>
        <p:spPr>
          <a:xfrm>
            <a:off x="5690348" y="5044519"/>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F62A70-B06C-4F69-8693-BDC55956558F}"/>
              </a:ext>
            </a:extLst>
          </p:cNvPr>
          <p:cNvSpPr txBox="1"/>
          <p:nvPr/>
        </p:nvSpPr>
        <p:spPr>
          <a:xfrm>
            <a:off x="5530671" y="4395928"/>
            <a:ext cx="1111118" cy="646331"/>
          </a:xfrm>
          <a:prstGeom prst="rect">
            <a:avLst/>
          </a:prstGeom>
          <a:noFill/>
        </p:spPr>
        <p:txBody>
          <a:bodyPr wrap="square" rtlCol="0">
            <a:spAutoFit/>
          </a:bodyPr>
          <a:lstStyle/>
          <a:p>
            <a:r>
              <a:rPr lang="en-US" dirty="0"/>
              <a:t>Induced</a:t>
            </a:r>
          </a:p>
          <a:p>
            <a:r>
              <a:rPr lang="en-US" dirty="0"/>
              <a:t>Neighbor</a:t>
            </a:r>
          </a:p>
        </p:txBody>
      </p:sp>
      <p:cxnSp>
        <p:nvCxnSpPr>
          <p:cNvPr id="23" name="Straight Arrow Connector 22">
            <a:extLst>
              <a:ext uri="{FF2B5EF4-FFF2-40B4-BE49-F238E27FC236}">
                <a16:creationId xmlns:a16="http://schemas.microsoft.com/office/drawing/2014/main" id="{365135FB-201A-48A8-86C7-FF273462294C}"/>
              </a:ext>
            </a:extLst>
          </p:cNvPr>
          <p:cNvCxnSpPr>
            <a:cxnSpLocks/>
          </p:cNvCxnSpPr>
          <p:nvPr/>
        </p:nvCxnSpPr>
        <p:spPr>
          <a:xfrm flipH="1">
            <a:off x="9815567" y="4189443"/>
            <a:ext cx="11459" cy="31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7378254-4221-441F-A5E6-4E3B245D020C}"/>
              </a:ext>
            </a:extLst>
          </p:cNvPr>
          <p:cNvCxnSpPr>
            <a:cxnSpLocks/>
          </p:cNvCxnSpPr>
          <p:nvPr/>
        </p:nvCxnSpPr>
        <p:spPr>
          <a:xfrm>
            <a:off x="9827025" y="6029018"/>
            <a:ext cx="0" cy="320566"/>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12FC52E-6AA1-469D-B82A-2F3E9A5F46BA}"/>
              </a:ext>
            </a:extLst>
          </p:cNvPr>
          <p:cNvSpPr txBox="1"/>
          <p:nvPr/>
        </p:nvSpPr>
        <p:spPr>
          <a:xfrm>
            <a:off x="9821296" y="4160096"/>
            <a:ext cx="2641866" cy="369332"/>
          </a:xfrm>
          <a:prstGeom prst="rect">
            <a:avLst/>
          </a:prstGeom>
          <a:noFill/>
        </p:spPr>
        <p:txBody>
          <a:bodyPr wrap="square" rtlCol="0">
            <a:spAutoFit/>
          </a:bodyPr>
          <a:lstStyle/>
          <a:p>
            <a:r>
              <a:rPr lang="en-US" dirty="0"/>
              <a:t>Gap to Top Electrode </a:t>
            </a:r>
          </a:p>
        </p:txBody>
      </p:sp>
      <p:sp>
        <p:nvSpPr>
          <p:cNvPr id="37" name="TextBox 36">
            <a:extLst>
              <a:ext uri="{FF2B5EF4-FFF2-40B4-BE49-F238E27FC236}">
                <a16:creationId xmlns:a16="http://schemas.microsoft.com/office/drawing/2014/main" id="{1944AFB3-5520-48E0-9411-C2D1CD45877A}"/>
              </a:ext>
            </a:extLst>
          </p:cNvPr>
          <p:cNvSpPr txBox="1"/>
          <p:nvPr/>
        </p:nvSpPr>
        <p:spPr>
          <a:xfrm>
            <a:off x="9815567" y="6029018"/>
            <a:ext cx="2641866" cy="369332"/>
          </a:xfrm>
          <a:prstGeom prst="rect">
            <a:avLst/>
          </a:prstGeom>
          <a:noFill/>
        </p:spPr>
        <p:txBody>
          <a:bodyPr wrap="square" rtlCol="0">
            <a:spAutoFit/>
          </a:bodyPr>
          <a:lstStyle/>
          <a:p>
            <a:r>
              <a:rPr lang="en-US" dirty="0"/>
              <a:t>Gap to </a:t>
            </a:r>
            <a:r>
              <a:rPr lang="en-US" dirty="0" err="1"/>
              <a:t>Btm</a:t>
            </a:r>
            <a:r>
              <a:rPr lang="en-US" dirty="0"/>
              <a:t> Electrode </a:t>
            </a:r>
          </a:p>
        </p:txBody>
      </p:sp>
      <p:sp>
        <p:nvSpPr>
          <p:cNvPr id="43" name="TextBox 42">
            <a:extLst>
              <a:ext uri="{FF2B5EF4-FFF2-40B4-BE49-F238E27FC236}">
                <a16:creationId xmlns:a16="http://schemas.microsoft.com/office/drawing/2014/main" id="{0DC28F96-CAC1-4082-8215-F3B7CD2124AF}"/>
              </a:ext>
            </a:extLst>
          </p:cNvPr>
          <p:cNvSpPr txBox="1"/>
          <p:nvPr/>
        </p:nvSpPr>
        <p:spPr>
          <a:xfrm>
            <a:off x="5634000" y="-158532"/>
            <a:ext cx="8264302" cy="1200329"/>
          </a:xfrm>
          <a:prstGeom prst="rect">
            <a:avLst/>
          </a:prstGeom>
          <a:noFill/>
        </p:spPr>
        <p:txBody>
          <a:bodyPr wrap="square" rtlCol="0">
            <a:spAutoFit/>
          </a:bodyPr>
          <a:lstStyle/>
          <a:p>
            <a:r>
              <a:rPr lang="en-US" dirty="0"/>
              <a:t>How does E-field or Current worsen Induced Neighbor or Diffusion/Drift?</a:t>
            </a:r>
          </a:p>
          <a:p>
            <a:r>
              <a:rPr lang="en-US" dirty="0"/>
              <a:t>BIP is Arrhenius. </a:t>
            </a:r>
            <a:r>
              <a:rPr lang="en-US" dirty="0" err="1"/>
              <a:t>Ie</a:t>
            </a:r>
            <a:r>
              <a:rPr lang="en-US" dirty="0"/>
              <a:t>. Higher temp accelerates single process. Dominant single process.</a:t>
            </a:r>
          </a:p>
          <a:p>
            <a:r>
              <a:rPr lang="en-US" dirty="0"/>
              <a:t>Induced Neighbor and Diffusion are working together model below</a:t>
            </a:r>
          </a:p>
          <a:p>
            <a:r>
              <a:rPr lang="en-US" dirty="0"/>
              <a:t>Missing: explanation for the kink in H vs V</a:t>
            </a:r>
          </a:p>
        </p:txBody>
      </p:sp>
      <p:sp>
        <p:nvSpPr>
          <p:cNvPr id="44" name="TextBox 43">
            <a:extLst>
              <a:ext uri="{FF2B5EF4-FFF2-40B4-BE49-F238E27FC236}">
                <a16:creationId xmlns:a16="http://schemas.microsoft.com/office/drawing/2014/main" id="{5C67E5F1-677D-4260-BBE8-4DE953A58B11}"/>
              </a:ext>
            </a:extLst>
          </p:cNvPr>
          <p:cNvSpPr txBox="1"/>
          <p:nvPr/>
        </p:nvSpPr>
        <p:spPr>
          <a:xfrm>
            <a:off x="9764082" y="4846516"/>
            <a:ext cx="1953488" cy="923330"/>
          </a:xfrm>
          <a:prstGeom prst="rect">
            <a:avLst/>
          </a:prstGeom>
          <a:noFill/>
        </p:spPr>
        <p:txBody>
          <a:bodyPr wrap="square" rtlCol="0">
            <a:spAutoFit/>
          </a:bodyPr>
          <a:lstStyle/>
          <a:p>
            <a:r>
              <a:rPr lang="en-US" dirty="0"/>
              <a:t>Combined gap is smaller than UNI</a:t>
            </a:r>
          </a:p>
          <a:p>
            <a:r>
              <a:rPr lang="en-US" dirty="0">
                <a:sym typeface="Wingdings" panose="05000000000000000000" pitchFamily="2" charset="2"/>
              </a:rPr>
              <a:t></a:t>
            </a:r>
            <a:r>
              <a:rPr lang="en-US" dirty="0"/>
              <a:t>Shorter TTF</a:t>
            </a:r>
          </a:p>
        </p:txBody>
      </p:sp>
      <p:sp>
        <p:nvSpPr>
          <p:cNvPr id="45" name="TextBox 44">
            <a:extLst>
              <a:ext uri="{FF2B5EF4-FFF2-40B4-BE49-F238E27FC236}">
                <a16:creationId xmlns:a16="http://schemas.microsoft.com/office/drawing/2014/main" id="{DDB9097F-BB0B-4FF6-838E-47EC5E6F43E8}"/>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42867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4870454" cy="758669"/>
          </a:xfrm>
        </p:spPr>
        <p:txBody>
          <a:bodyPr/>
          <a:lstStyle/>
          <a:p>
            <a:r>
              <a:rPr lang="en-US" dirty="0"/>
              <a:t>Possible Model UNI</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50410" y="4160884"/>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30576" y="500655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4180412"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54354"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48FCA7-2A9E-41ED-99E8-955C6945BA2D}"/>
              </a:ext>
            </a:extLst>
          </p:cNvPr>
          <p:cNvSpPr/>
          <p:nvPr/>
        </p:nvSpPr>
        <p:spPr>
          <a:xfrm>
            <a:off x="6779864" y="4140882"/>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F3A633-1AAF-4301-93C2-5A919AFFC62F}"/>
              </a:ext>
            </a:extLst>
          </p:cNvPr>
          <p:cNvSpPr/>
          <p:nvPr/>
        </p:nvSpPr>
        <p:spPr>
          <a:xfrm>
            <a:off x="7860030" y="500156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4011D-DF33-4077-B427-1DE1F1029FAD}"/>
              </a:ext>
            </a:extLst>
          </p:cNvPr>
          <p:cNvSpPr/>
          <p:nvPr/>
        </p:nvSpPr>
        <p:spPr>
          <a:xfrm>
            <a:off x="10109866"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25B2534-7C2E-4A5E-8FAC-636FC2EAC9D7}"/>
              </a:ext>
            </a:extLst>
          </p:cNvPr>
          <p:cNvSpPr/>
          <p:nvPr/>
        </p:nvSpPr>
        <p:spPr>
          <a:xfrm>
            <a:off x="8383808"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05F632-D8F9-4C0D-8126-BA553CA77EEE}"/>
              </a:ext>
            </a:extLst>
          </p:cNvPr>
          <p:cNvSpPr/>
          <p:nvPr/>
        </p:nvSpPr>
        <p:spPr>
          <a:xfrm>
            <a:off x="8984948" y="560410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D03EA0-2E73-4970-90D5-B6199B2885CE}"/>
              </a:ext>
            </a:extLst>
          </p:cNvPr>
          <p:cNvCxnSpPr>
            <a:cxnSpLocks/>
          </p:cNvCxnSpPr>
          <p:nvPr/>
        </p:nvCxnSpPr>
        <p:spPr>
          <a:xfrm>
            <a:off x="8524331" y="4160884"/>
            <a:ext cx="0" cy="847932"/>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4E94BA0-E5EC-46E6-A3AD-D09BEC8441FB}"/>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28" name="Arrow: Right 27">
            <a:extLst>
              <a:ext uri="{FF2B5EF4-FFF2-40B4-BE49-F238E27FC236}">
                <a16:creationId xmlns:a16="http://schemas.microsoft.com/office/drawing/2014/main" id="{16AF48C2-64CB-48F0-8DBE-5356B8D14641}"/>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0CDCF46-B1A7-49A1-BFAC-FE48825BE27D}"/>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19A675-0EC4-4BAB-8556-A51BD50DFFDA}"/>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31" name="Arrow: Right 30">
            <a:extLst>
              <a:ext uri="{FF2B5EF4-FFF2-40B4-BE49-F238E27FC236}">
                <a16:creationId xmlns:a16="http://schemas.microsoft.com/office/drawing/2014/main" id="{9A10599B-F85E-47F5-8D65-1FE0BCDCEF2D}"/>
              </a:ext>
            </a:extLst>
          </p:cNvPr>
          <p:cNvSpPr/>
          <p:nvPr/>
        </p:nvSpPr>
        <p:spPr>
          <a:xfrm>
            <a:off x="5691883" y="50088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FFC6D3E-AE20-4CD5-8EA5-C7DE15E7D276}"/>
              </a:ext>
            </a:extLst>
          </p:cNvPr>
          <p:cNvSpPr txBox="1"/>
          <p:nvPr/>
        </p:nvSpPr>
        <p:spPr>
          <a:xfrm>
            <a:off x="5532206" y="4360225"/>
            <a:ext cx="1111118" cy="646331"/>
          </a:xfrm>
          <a:prstGeom prst="rect">
            <a:avLst/>
          </a:prstGeom>
          <a:noFill/>
        </p:spPr>
        <p:txBody>
          <a:bodyPr wrap="square" rtlCol="0">
            <a:spAutoFit/>
          </a:bodyPr>
          <a:lstStyle/>
          <a:p>
            <a:r>
              <a:rPr lang="en-US" dirty="0"/>
              <a:t>Induced</a:t>
            </a:r>
          </a:p>
          <a:p>
            <a:r>
              <a:rPr lang="en-US" dirty="0"/>
              <a:t>Neighbor</a:t>
            </a:r>
          </a:p>
        </p:txBody>
      </p:sp>
      <p:sp>
        <p:nvSpPr>
          <p:cNvPr id="33" name="Rectangle 32">
            <a:extLst>
              <a:ext uri="{FF2B5EF4-FFF2-40B4-BE49-F238E27FC236}">
                <a16:creationId xmlns:a16="http://schemas.microsoft.com/office/drawing/2014/main" id="{96A04639-79FC-4536-9342-339C6692F6F1}"/>
              </a:ext>
            </a:extLst>
          </p:cNvPr>
          <p:cNvSpPr/>
          <p:nvPr/>
        </p:nvSpPr>
        <p:spPr>
          <a:xfrm>
            <a:off x="6779864" y="1113036"/>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494F87-FE16-4393-BBCC-869801C7B4AF}"/>
              </a:ext>
            </a:extLst>
          </p:cNvPr>
          <p:cNvSpPr/>
          <p:nvPr/>
        </p:nvSpPr>
        <p:spPr>
          <a:xfrm>
            <a:off x="7890318" y="119267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160AC-B868-4166-BB44-591707313935}"/>
              </a:ext>
            </a:extLst>
          </p:cNvPr>
          <p:cNvSpPr/>
          <p:nvPr/>
        </p:nvSpPr>
        <p:spPr>
          <a:xfrm>
            <a:off x="10129990" y="184488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0541EF-0F6C-410B-A276-E54841D95C71}"/>
              </a:ext>
            </a:extLst>
          </p:cNvPr>
          <p:cNvSpPr/>
          <p:nvPr/>
        </p:nvSpPr>
        <p:spPr>
          <a:xfrm>
            <a:off x="8414096" y="239808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7E13165-A9B2-4497-BA45-47F500DB534B}"/>
              </a:ext>
            </a:extLst>
          </p:cNvPr>
          <p:cNvSpPr txBox="1"/>
          <p:nvPr/>
        </p:nvSpPr>
        <p:spPr>
          <a:xfrm>
            <a:off x="9105899" y="3410191"/>
            <a:ext cx="1611200" cy="369332"/>
          </a:xfrm>
          <a:prstGeom prst="rect">
            <a:avLst/>
          </a:prstGeom>
          <a:noFill/>
        </p:spPr>
        <p:txBody>
          <a:bodyPr wrap="square" rtlCol="0">
            <a:spAutoFit/>
          </a:bodyPr>
          <a:lstStyle/>
          <a:p>
            <a:r>
              <a:rPr lang="en-US" dirty="0"/>
              <a:t>Diffusion/Drift</a:t>
            </a:r>
          </a:p>
        </p:txBody>
      </p:sp>
      <p:sp>
        <p:nvSpPr>
          <p:cNvPr id="38" name="Arrow: Right 37">
            <a:extLst>
              <a:ext uri="{FF2B5EF4-FFF2-40B4-BE49-F238E27FC236}">
                <a16:creationId xmlns:a16="http://schemas.microsoft.com/office/drawing/2014/main" id="{C45D4EE9-E562-4803-8C2B-DBEAECF9C7FA}"/>
              </a:ext>
            </a:extLst>
          </p:cNvPr>
          <p:cNvSpPr/>
          <p:nvPr/>
        </p:nvSpPr>
        <p:spPr>
          <a:xfrm rot="5400000">
            <a:off x="8286156" y="3266900"/>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6AAF94-22CE-4A41-9E4E-C87B514C3C2B}"/>
              </a:ext>
            </a:extLst>
          </p:cNvPr>
          <p:cNvSpPr/>
          <p:nvPr/>
        </p:nvSpPr>
        <p:spPr>
          <a:xfrm>
            <a:off x="8984947" y="201823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259BBE-ED77-48D4-BB44-AB4DDC1F5CF7}"/>
              </a:ext>
            </a:extLst>
          </p:cNvPr>
          <p:cNvSpPr txBox="1"/>
          <p:nvPr/>
        </p:nvSpPr>
        <p:spPr>
          <a:xfrm>
            <a:off x="8612028" y="4223657"/>
            <a:ext cx="2641866" cy="923330"/>
          </a:xfrm>
          <a:prstGeom prst="rect">
            <a:avLst/>
          </a:prstGeom>
          <a:noFill/>
        </p:spPr>
        <p:txBody>
          <a:bodyPr wrap="square" rtlCol="0">
            <a:spAutoFit/>
          </a:bodyPr>
          <a:lstStyle/>
          <a:p>
            <a:r>
              <a:rPr lang="en-US" dirty="0"/>
              <a:t>Gap to Top Electrode</a:t>
            </a:r>
          </a:p>
          <a:p>
            <a:r>
              <a:rPr lang="en-US" dirty="0"/>
              <a:t>Gap is larger than BIP</a:t>
            </a:r>
          </a:p>
          <a:p>
            <a:r>
              <a:rPr lang="en-US" dirty="0">
                <a:sym typeface="Wingdings" panose="05000000000000000000" pitchFamily="2" charset="2"/>
              </a:rPr>
              <a:t> </a:t>
            </a:r>
            <a:r>
              <a:rPr lang="en-US" dirty="0"/>
              <a:t>Longer TTF </a:t>
            </a:r>
          </a:p>
        </p:txBody>
      </p:sp>
      <p:sp>
        <p:nvSpPr>
          <p:cNvPr id="41" name="TextBox 40">
            <a:extLst>
              <a:ext uri="{FF2B5EF4-FFF2-40B4-BE49-F238E27FC236}">
                <a16:creationId xmlns:a16="http://schemas.microsoft.com/office/drawing/2014/main" id="{DE187F23-E008-4AF3-9BBC-8D478FAE0072}"/>
              </a:ext>
            </a:extLst>
          </p:cNvPr>
          <p:cNvSpPr txBox="1"/>
          <p:nvPr/>
        </p:nvSpPr>
        <p:spPr>
          <a:xfrm>
            <a:off x="5691883" y="-562470"/>
            <a:ext cx="9888034" cy="1477328"/>
          </a:xfrm>
          <a:prstGeom prst="rect">
            <a:avLst/>
          </a:prstGeom>
          <a:noFill/>
        </p:spPr>
        <p:txBody>
          <a:bodyPr wrap="square" rtlCol="0">
            <a:spAutoFit/>
          </a:bodyPr>
          <a:lstStyle/>
          <a:p>
            <a:r>
              <a:rPr lang="en-US" dirty="0"/>
              <a:t>How does E-field or Current worsen Induced Neighbor or Diffusion/Drift?</a:t>
            </a:r>
          </a:p>
          <a:p>
            <a:r>
              <a:rPr lang="en-US" dirty="0"/>
              <a:t>UNI is non-Arrhenius. </a:t>
            </a:r>
            <a:r>
              <a:rPr lang="en-US" dirty="0" err="1"/>
              <a:t>Ie</a:t>
            </a:r>
            <a:r>
              <a:rPr lang="en-US" dirty="0"/>
              <a:t>. Higher temp accelerates multiple processes. No dominant single process.</a:t>
            </a:r>
          </a:p>
          <a:p>
            <a:r>
              <a:rPr lang="en-US" dirty="0"/>
              <a:t>Induced Neighbor and Diffusion are working against each other in model below </a:t>
            </a:r>
          </a:p>
          <a:p>
            <a:r>
              <a:rPr lang="en-US" dirty="0"/>
              <a:t>UNI MTTF approaches BIP MTTF at higher temp.</a:t>
            </a:r>
          </a:p>
          <a:p>
            <a:r>
              <a:rPr lang="en-US" dirty="0"/>
              <a:t>Main difference in UNI+ and UNI- is SH.</a:t>
            </a:r>
          </a:p>
        </p:txBody>
      </p:sp>
      <p:sp>
        <p:nvSpPr>
          <p:cNvPr id="43" name="TextBox 42">
            <a:extLst>
              <a:ext uri="{FF2B5EF4-FFF2-40B4-BE49-F238E27FC236}">
                <a16:creationId xmlns:a16="http://schemas.microsoft.com/office/drawing/2014/main" id="{B0C54913-DB28-4C0F-ACE1-DAE4B08AA0DC}"/>
              </a:ext>
            </a:extLst>
          </p:cNvPr>
          <p:cNvSpPr txBox="1"/>
          <p:nvPr/>
        </p:nvSpPr>
        <p:spPr>
          <a:xfrm>
            <a:off x="10806909" y="5448945"/>
            <a:ext cx="3207042" cy="923330"/>
          </a:xfrm>
          <a:prstGeom prst="rect">
            <a:avLst/>
          </a:prstGeom>
          <a:noFill/>
        </p:spPr>
        <p:txBody>
          <a:bodyPr wrap="square" rtlCol="0">
            <a:spAutoFit/>
          </a:bodyPr>
          <a:lstStyle/>
          <a:p>
            <a:r>
              <a:rPr lang="en-US" dirty="0"/>
              <a:t>Might be harder for defects to diffuse at the interface due to lattice mismatch</a:t>
            </a:r>
          </a:p>
        </p:txBody>
      </p:sp>
      <p:sp>
        <p:nvSpPr>
          <p:cNvPr id="44" name="TextBox 43">
            <a:extLst>
              <a:ext uri="{FF2B5EF4-FFF2-40B4-BE49-F238E27FC236}">
                <a16:creationId xmlns:a16="http://schemas.microsoft.com/office/drawing/2014/main" id="{541D031B-BFD0-4A3D-B4A4-A15B9751B8CE}"/>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91140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Potentially add TEM data from GF</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240668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TotalTime>
  <Words>4105</Words>
  <Application>Microsoft Office PowerPoint</Application>
  <PresentationFormat>Widescreen</PresentationFormat>
  <Paragraphs>1096</Paragraphs>
  <Slides>71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等线</vt:lpstr>
      <vt:lpstr>AdvOT9b12cd41</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Possible Model BIP</vt:lpstr>
      <vt:lpstr>Possible Model UNI</vt:lpstr>
      <vt:lpstr>Potentially add TEM data from GF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Tan, Joel</cp:lastModifiedBy>
  <cp:revision>82</cp:revision>
  <dcterms:created xsi:type="dcterms:W3CDTF">2022-01-28T04:50:35Z</dcterms:created>
  <dcterms:modified xsi:type="dcterms:W3CDTF">2022-03-16T08:08:32Z</dcterms:modified>
</cp:coreProperties>
</file>